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C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43933-9018-430E-BF56-647FB2619787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E1AFF-C9DC-46A0-941D-5CBB8F409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3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1AFF-C9DC-46A0-941D-5CBB8F4091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00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1AFF-C9DC-46A0-941D-5CBB8F4091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574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285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47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38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8540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5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8122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188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336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20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41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66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910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9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049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7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86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9231470-28E2-459C-8B55-C12AD254590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95A9A9F-F0D8-41B5-A22A-69F1010DB4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1824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748464" cy="36576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педагогическое сопровождение детей с ОВЗ в условиях ДОУ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533400" y="3843868"/>
            <a:ext cx="8503096" cy="1117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– психолог МАДОУ №23</a:t>
            </a:r>
          </a:p>
          <a:p>
            <a:pPr algn="r"/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Морясова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А.Д.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94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856984" cy="53860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действий с детьми с ОВЗ и детьми – инвалидами, посещающих дошкольное образовательное учреждение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Первичная встреча с семьёй, сбор информации о развитии ребёнка, выявление образовательного запроса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Заключение договора между ДОУ и родителями (законными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представителями)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Разработка индивидуального маршрута на основе заключения ПМПК ДОУ, в который входят методист и специалисты ДОУ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Составление сетки занятий и перспективного плана для детей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обучающихся по коррекционной программе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Создание условий в развивающей среде для ребенка с ОВЗ во время его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пребывания в ДОУ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/>
              </a:rPr>
              <a:t>Реализация индивидуальной программы или маршрута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/>
              </a:rPr>
              <a:t>Проведение промежуточной диагностики и анализ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/>
              </a:rPr>
              <a:t>Консультирование родителей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7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820472" cy="31085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образовательный маршрут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движение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пространстве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создаваемом для ребенка при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образовательного и психолого-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сопровождения в конкретном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 специалистами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 профиля с целью реализации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 развития.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148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280920" cy="49705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800" b="1" i="1" dirty="0">
                <a:solidFill>
                  <a:srgbClr val="14619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Задачи маршрута сопровождения:</a:t>
            </a:r>
          </a:p>
          <a:p>
            <a:pPr marL="285750" lvl="0" indent="-285750" algn="just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личности ребёнка (с учётом его индивидуальных, физических и умственных возможностей)</a:t>
            </a:r>
          </a:p>
          <a:p>
            <a:pPr marL="285750" lvl="0" indent="-285750" algn="just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Осуществление полноценной адаптации в группе сверстников</a:t>
            </a:r>
          </a:p>
          <a:p>
            <a:pPr marL="285750" lvl="0" indent="-285750" algn="just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коррекционно-педагогической,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психологической работы с детьми</a:t>
            </a:r>
          </a:p>
          <a:p>
            <a:pPr marL="285750" lvl="0" indent="-285750" algn="just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к школьному обучению</a:t>
            </a:r>
          </a:p>
          <a:p>
            <a:pPr marL="285750" lvl="0" indent="-285750" algn="just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Оказание помощи и поддержки родителям,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консультирование по вопросам воспитания и 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развития ребенка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44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0932" y="476672"/>
            <a:ext cx="7632848" cy="53091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Комплекс факторов, влияющих на</a:t>
            </a:r>
            <a:r>
              <a:rPr lang="ru-RU" sz="2800" b="1" i="1" dirty="0">
                <a:solidFill>
                  <a:srgbClr val="002060"/>
                </a:solidFill>
              </a:rPr>
              <a:t/>
            </a:r>
            <a:br>
              <a:rPr lang="ru-RU" sz="2800" b="1" i="1" dirty="0">
                <a:solidFill>
                  <a:srgbClr val="002060"/>
                </a:solidFill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выбор индивидуального маршрута:</a:t>
            </a:r>
          </a:p>
          <a:p>
            <a:pPr marL="285750" lvl="7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Возраст ребенка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Состояние здоровья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Уровень готовности к усвоения ООП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Возможность раннего выявления проблем в развитии ребенка и </a:t>
            </a:r>
            <a:r>
              <a:rPr lang="ru-RU" sz="2000" dirty="0">
                <a:solidFill>
                  <a:srgbClr val="146194">
                    <a:lumMod val="75000"/>
                  </a:srgbClr>
                </a:solidFill>
              </a:rPr>
              <a:t/>
            </a:r>
            <a:br>
              <a:rPr lang="ru-RU" sz="2000" dirty="0">
                <a:solidFill>
                  <a:srgbClr val="146194">
                    <a:lumMod val="75000"/>
                  </a:srgbClr>
                </a:solidFill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своевременного обращения к специалистам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Профессионализм специалистов образовательного учреждения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возможность и желание семьи взаимодействовать со</a:t>
            </a:r>
            <a:r>
              <a:rPr lang="ru-RU" sz="2000" dirty="0">
                <a:solidFill>
                  <a:srgbClr val="146194">
                    <a:lumMod val="75000"/>
                  </a:srgbClr>
                </a:solidFill>
              </a:rPr>
              <a:t/>
            </a:r>
            <a:br>
              <a:rPr lang="ru-RU" sz="2000" dirty="0">
                <a:solidFill>
                  <a:srgbClr val="146194">
                    <a:lumMod val="75000"/>
                  </a:srgbClr>
                </a:solidFill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специалистами и продолжать занятия дома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Особенности интересов и потребностей ребенка и </a:t>
            </a:r>
            <a:r>
              <a:rPr lang="ru-RU" sz="2000" dirty="0">
                <a:solidFill>
                  <a:srgbClr val="146194">
                    <a:lumMod val="75000"/>
                  </a:srgbClr>
                </a:solidFill>
              </a:rPr>
              <a:t/>
            </a:r>
            <a:br>
              <a:rPr lang="ru-RU" sz="2000" dirty="0">
                <a:solidFill>
                  <a:srgbClr val="146194">
                    <a:lumMod val="75000"/>
                  </a:srgbClr>
                </a:solidFill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его семьи в достижении необходимого образовательного</a:t>
            </a:r>
            <a:r>
              <a:rPr lang="ru-RU" sz="2000" dirty="0">
                <a:solidFill>
                  <a:srgbClr val="146194">
                    <a:lumMod val="75000"/>
                  </a:srgbClr>
                </a:solidFill>
              </a:rPr>
              <a:t/>
            </a:r>
            <a:br>
              <a:rPr lang="ru-RU" sz="2000" dirty="0">
                <a:solidFill>
                  <a:srgbClr val="146194">
                    <a:lumMod val="75000"/>
                  </a:srgbClr>
                </a:solidFill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1273942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43951"/>
            <a:ext cx="8280920" cy="31085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Информация для родителей: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О предельно-допустимой норме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учебной нагрузки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Об основных образовательных программах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О дополнительных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коррекционно- развивающих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программах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О содержании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психолого-педагогической коррекции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О возможности и правилах изменений в 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образовательный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маршрут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597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391519"/>
            <a:ext cx="7992888" cy="36440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детьми: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Сказкотерапия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Игротерапия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Релаксация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Песочная терапия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Психогимнастика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/>
                <a:cs typeface="Times New Roman" pitchFamily="18" charset="0"/>
              </a:rPr>
              <a:t>Арт терапия</a:t>
            </a:r>
            <a:endParaRPr lang="ru-RU" sz="2400" dirty="0">
              <a:solidFill>
                <a:srgbClr val="146194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518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712968" cy="56938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документации педагога,</a:t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ведущего занятия с детьми с ОВЗ и детьми – инвалидами: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Приказ о зачислении ребенка.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Приказ о начале занятий с ребенком.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Договор между ДОУ и родителем (законным представителем).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Психолого-педагогическая характеристика на ребенка.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Индивидуальная коррекционная программа для ребенка-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инвалида или образовательный маршрут.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Примерный объем образовательной нагрузки на ребенка.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Расписание занятий на месяц (по неделям).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Календарное планирование.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Итоги обследования знаний и умений ребенка 3 раза за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учебный год.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По итогам работы проводится анализ работы с указанием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реализации задач, при наличии отрицательных результатов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Times New Roman"/>
              </a:rPr>
              <a:t>указать причины, поставить задачи на следующий год.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295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4"/>
            <a:ext cx="7488832" cy="41026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«особого» ребёнка интересен и пуглив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«особого» ребёнка безобразен и красив.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Неуклюж, порою странен, добродушен и открыт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«особого» ребёнка. Иногда он нас страшит.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он агрессивен? Почему он так закрыт?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он так испуган? Почему не говорит?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«особого» ребёнка – он закрыт от глаз чужих.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«особого» ребёнка – допускает лишь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своих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417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9548" y="3244334"/>
            <a:ext cx="4804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533399"/>
            <a:ext cx="8143056" cy="390371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«Каждый ребёнок имеет возможность быть психологически готовым к школьному обучению на своём уровне, соответственно своим личностным особенностям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600" b="1" i="1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39552" y="764704"/>
            <a:ext cx="7992888" cy="54726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326" y="3833428"/>
            <a:ext cx="2403882" cy="240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1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8143056" cy="460851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Специальные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</a:p>
          <a:p>
            <a:pPr marL="0" indent="36353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для детей с ОВЗ рассматриваются как неотъемлемая часть федеральных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государственных стандартов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образования. </a:t>
            </a:r>
            <a:endParaRPr lang="ru-RU" sz="2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353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Такой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подход согласуется с декларацией ООН о правах ребёнка и Конституцией РФ, гарантирующей всем детям право на обязательное и бесплатное среднее образование.</a:t>
            </a:r>
          </a:p>
          <a:p>
            <a:pPr marL="0" indent="36353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Специальный образовательный стандарт должен         стать базовым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инструментом    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реализации конституционных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образование граждан с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ОВЗ.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75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406980"/>
            <a:ext cx="8424936" cy="39087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ОВЗ – это дети с ограниченными возможностями здоровья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63538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Дети, состояние здоровья которых препятствует освоению образовательных программ вне специальных условий обучения и воспитания, то есть это дети – инвалиды либо другие дети в возрасте до 18 лет, не признанные в установленном порядке детьми – инвалидами, но имеющие временные или постоянные отклонения в физическом и (или) психическом развитии и нуждающиеся в создании специальных условий обучения и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132299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174" y="404664"/>
            <a:ext cx="8280920" cy="57554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числу недостатков развития, характерных для всех категорий лиц с ОВЗ, относятся дети с: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опорно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двигательного аппарата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Замедленным и ограниченным восприятием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Недостатком развития моторики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Недостатками речевого и сенсорного развития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Недостатками развития мыслительной деятельности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Недостаточной познавательной активностью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Недостатками в развитии личности (неуверенность в себе, низкая коммуникабельность, эгоизм, пессимизм, заниженная или завышенная самооценка, неумение управлять собственным поведением.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Нарушением слуха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Нарушением зрения</a:t>
            </a:r>
          </a:p>
          <a:p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941168"/>
            <a:ext cx="2519515" cy="188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44" y="260648"/>
            <a:ext cx="8928992" cy="64633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педагогического сопровождения детей с ОВЗ: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/>
              </a:rPr>
              <a:t>создание комплексной системы 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</a:rPr>
              <a:t>психолого-педагогических </a:t>
            </a:r>
            <a:r>
              <a:rPr lang="ru-RU" sz="2400" dirty="0">
                <a:solidFill>
                  <a:schemeClr val="bg1"/>
                </a:solidFill>
                <a:latin typeface="Times New Roman"/>
              </a:rPr>
              <a:t>условий, 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</a:rPr>
              <a:t>способствующих успешной </a:t>
            </a:r>
            <a:r>
              <a:rPr lang="ru-RU" sz="2400" dirty="0">
                <a:solidFill>
                  <a:schemeClr val="bg1"/>
                </a:solidFill>
                <a:latin typeface="Times New Roman"/>
              </a:rPr>
              <a:t>адаптации, реабилитации и 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</a:rPr>
              <a:t>личностному </a:t>
            </a:r>
            <a:r>
              <a:rPr lang="ru-RU" sz="2400" dirty="0">
                <a:solidFill>
                  <a:schemeClr val="bg1"/>
                </a:solidFill>
                <a:latin typeface="Times New Roman"/>
              </a:rPr>
              <a:t>росту детей в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социуме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Задачи психолого-педагогического сопровождения: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 выявление особых образовательных потребностей детей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обусловленных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недостатками в их физическом и (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или) психическом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 осуществление индивидуально ориентированной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детям с ОВЗ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особенностей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психофизического развития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возможностей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(в соответствии с рекомендациями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психолого-медико-педагогической комиссии);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 возможность освоения детьми с ОВЗ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программы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интеграции в образовательном учреждении.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0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8902"/>
            <a:ext cx="7848872" cy="61555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Ключевыми направлениями работы психолога ДОУ с детьми с ОВЗ является: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Диагностическая, коррекционная и развивающая работа; профилактическая и консультативная работа с педагогами и родителями, воспитывающими детей данной категории, организационно – методическая работа.</a:t>
            </a:r>
          </a:p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коррекционной работы определяет следующие принципы: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Соблюдение интересов ребёнка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Наглядность и доступность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Непрерывность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Вариативность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ситуации успеха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психологической комфортности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Гуманность и реалистичность</a:t>
            </a:r>
          </a:p>
        </p:txBody>
      </p:sp>
    </p:spTree>
    <p:extLst>
      <p:ext uri="{BB962C8B-B14F-4D97-AF65-F5344CB8AC3E}">
        <p14:creationId xmlns:p14="http://schemas.microsoft.com/office/powerpoint/2010/main" val="88774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64797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коррекционной работы на дошкольной ступени образования включает в себя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взаимосвязанные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Данные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отражают её основное содержание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успешности воспитания и обучения детей с ОВЗ необходима правильная оценка их возможностей и выявление особых образовательных потребностей.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связи с этим особая роль отводится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медико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педагогической диагностике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развивающее направление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Основными направлениями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развивающей работы психолога с детьми с ОВЗ, находящимися в условиях образовательной интеграции,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являются: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эмоционально – личностной сферы и коррекция её недостатков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деятельности и целенаправленное формирование высших психических функций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произвольной регуляции деятельности 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развитие социальных навыков 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социализации.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639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856984" cy="42780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Консультативно просветительское и профилактическое направление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 по данному направлению обеспечивает оказание педагогам и родителям помощи в воспитании и обучении ребёнка с ОВЗ. Психолог разрабатывает рекомендации в соответствие с возрастными и индивидуально – типическими особенностями детей, проводит мероприятия, способствующие повышению профессиональной компетенции педагогов, включению родителей и решение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воспитательных задач.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Организационно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методическое направление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Данное направление деятельности педагога – психолога включает подготовку материалов к консилиумам, методическим объединениям, педагогическим советам, участие в указанных мероприятиях, а так же оформление документации.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82927423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589</TotalTime>
  <Words>730</Words>
  <Application>Microsoft Office PowerPoint</Application>
  <PresentationFormat>Экран (4:3)</PresentationFormat>
  <Paragraphs>110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Сектор</vt:lpstr>
      <vt:lpstr>  Психолого – педагогическое сопровождение детей с ОВЗ в условиях 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 – педагогическое сопровождение детей с ОВЗ в условиях ДОУ</dc:title>
  <dc:creator>User</dc:creator>
  <cp:lastModifiedBy>Ксения</cp:lastModifiedBy>
  <cp:revision>36</cp:revision>
  <dcterms:created xsi:type="dcterms:W3CDTF">2015-10-31T15:21:46Z</dcterms:created>
  <dcterms:modified xsi:type="dcterms:W3CDTF">2020-05-20T21:49:12Z</dcterms:modified>
</cp:coreProperties>
</file>